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8" r:id="rId3"/>
    <p:sldId id="325" r:id="rId4"/>
    <p:sldId id="300" r:id="rId5"/>
    <p:sldId id="332" r:id="rId6"/>
    <p:sldId id="333" r:id="rId7"/>
    <p:sldId id="326" r:id="rId8"/>
    <p:sldId id="265" r:id="rId9"/>
    <p:sldId id="318" r:id="rId10"/>
    <p:sldId id="273" r:id="rId11"/>
    <p:sldId id="327" r:id="rId12"/>
    <p:sldId id="264" r:id="rId13"/>
    <p:sldId id="259" r:id="rId14"/>
    <p:sldId id="309" r:id="rId15"/>
    <p:sldId id="310" r:id="rId16"/>
    <p:sldId id="311" r:id="rId17"/>
    <p:sldId id="312" r:id="rId18"/>
    <p:sldId id="315" r:id="rId19"/>
    <p:sldId id="329" r:id="rId20"/>
    <p:sldId id="313" r:id="rId21"/>
    <p:sldId id="316" r:id="rId22"/>
    <p:sldId id="317" r:id="rId23"/>
    <p:sldId id="331" r:id="rId24"/>
    <p:sldId id="335" r:id="rId25"/>
    <p:sldId id="336" r:id="rId26"/>
    <p:sldId id="337" r:id="rId27"/>
    <p:sldId id="338" r:id="rId28"/>
    <p:sldId id="334" r:id="rId29"/>
    <p:sldId id="269" r:id="rId30"/>
    <p:sldId id="277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Barlow" panose="00000500000000000000" pitchFamily="2" charset="-93"/>
      <p:regular r:id="rId34"/>
      <p:bold r:id="rId35"/>
      <p:italic r:id="rId36"/>
      <p:boldItalic r:id="rId37"/>
    </p:embeddedFont>
    <p:embeddedFont>
      <p:font typeface="Chivo" panose="020B0604020202020204" charset="-93"/>
      <p:regular r:id="rId38"/>
      <p:bold r:id="rId39"/>
      <p:italic r:id="rId40"/>
      <p:boldItalic r:id="rId41"/>
    </p:embeddedFont>
    <p:embeddedFont>
      <p:font typeface="Chivo SemiBold" panose="020B0604020202020204" charset="-93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unito Light" pitchFamily="2" charset="-93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5121F9-405F-405E-AE10-B8F3B614CF3D}">
  <a:tblStyle styleId="{ED5121F9-405F-405E-AE10-B8F3B614C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D44E4E-BA8B-4915-B5A9-6F29CAA08B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084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07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55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57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11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2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60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f1ea64cc8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f1ea64cc8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829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f1ea64cc8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f1ea64cc8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12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7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321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94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893425" y="-886250"/>
            <a:ext cx="4103099" cy="6546474"/>
            <a:chOff x="1893425" y="-886250"/>
            <a:chExt cx="4103099" cy="6546474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4005425" y="-8862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893425" y="42255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13;p2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423175" y="1187425"/>
            <a:ext cx="4007700" cy="21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 b="1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423175" y="3287975"/>
            <a:ext cx="2409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3"/>
          <p:cNvGrpSpPr/>
          <p:nvPr/>
        </p:nvGrpSpPr>
        <p:grpSpPr>
          <a:xfrm>
            <a:off x="-772700" y="236962"/>
            <a:ext cx="11731286" cy="6057263"/>
            <a:chOff x="-772700" y="236962"/>
            <a:chExt cx="11731286" cy="6057263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772700" y="40512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266062" y="236962"/>
              <a:ext cx="2692524" cy="3033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8582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 hasCustomPrompt="1"/>
          </p:nvPr>
        </p:nvSpPr>
        <p:spPr>
          <a:xfrm>
            <a:off x="4767250" y="178582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19250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4767250" y="2519250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25267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 hasCustomPrompt="1"/>
          </p:nvPr>
        </p:nvSpPr>
        <p:spPr>
          <a:xfrm>
            <a:off x="4767250" y="325267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141345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8"/>
          </p:nvPr>
        </p:nvSpPr>
        <p:spPr>
          <a:xfrm>
            <a:off x="141345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1413450" y="325267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46030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546030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460300" y="325267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 amt="70000"/>
          </a:blip>
          <a:srcRect l="30644" t="28196" r="30644" b="28196"/>
          <a:stretch/>
        </p:blipFill>
        <p:spPr>
          <a:xfrm>
            <a:off x="4377150" y="4250412"/>
            <a:ext cx="627774" cy="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 amt="70000"/>
          </a:blip>
          <a:srcRect l="30644" t="28196" r="30644" b="28196"/>
          <a:stretch/>
        </p:blipFill>
        <p:spPr>
          <a:xfrm>
            <a:off x="5599750" y="4719521"/>
            <a:ext cx="405853" cy="45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1" name="Google Shape;141;p1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8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1"/>
          </p:nvPr>
        </p:nvSpPr>
        <p:spPr>
          <a:xfrm>
            <a:off x="3047750" y="142117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2"/>
          </p:nvPr>
        </p:nvSpPr>
        <p:spPr>
          <a:xfrm>
            <a:off x="3047750" y="196630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3"/>
          </p:nvPr>
        </p:nvSpPr>
        <p:spPr>
          <a:xfrm>
            <a:off x="3047750" y="305655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4"/>
          </p:nvPr>
        </p:nvSpPr>
        <p:spPr>
          <a:xfrm>
            <a:off x="3047750" y="360167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5"/>
          </p:nvPr>
        </p:nvSpPr>
        <p:spPr>
          <a:xfrm>
            <a:off x="3047750" y="251142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6"/>
          </p:nvPr>
        </p:nvSpPr>
        <p:spPr>
          <a:xfrm>
            <a:off x="3047750" y="414680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7"/>
          </p:nvPr>
        </p:nvSpPr>
        <p:spPr>
          <a:xfrm>
            <a:off x="1172950" y="1421175"/>
            <a:ext cx="18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8"/>
          </p:nvPr>
        </p:nvSpPr>
        <p:spPr>
          <a:xfrm>
            <a:off x="1172950" y="1966300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9"/>
          </p:nvPr>
        </p:nvSpPr>
        <p:spPr>
          <a:xfrm>
            <a:off x="1172950" y="2511425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13"/>
          </p:nvPr>
        </p:nvSpPr>
        <p:spPr>
          <a:xfrm>
            <a:off x="1172950" y="3056550"/>
            <a:ext cx="18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14"/>
          </p:nvPr>
        </p:nvSpPr>
        <p:spPr>
          <a:xfrm>
            <a:off x="1172950" y="3601675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15"/>
          </p:nvPr>
        </p:nvSpPr>
        <p:spPr>
          <a:xfrm>
            <a:off x="1172950" y="4146800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grpSp>
        <p:nvGrpSpPr>
          <p:cNvPr id="223" name="Google Shape;223;p18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24" name="Google Shape;224;p18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8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8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18"/>
          <p:cNvGrpSpPr/>
          <p:nvPr/>
        </p:nvGrpSpPr>
        <p:grpSpPr>
          <a:xfrm>
            <a:off x="-376476" y="528300"/>
            <a:ext cx="10612324" cy="5510374"/>
            <a:chOff x="-376476" y="528300"/>
            <a:chExt cx="10612324" cy="5510374"/>
          </a:xfrm>
        </p:grpSpPr>
        <p:pic>
          <p:nvPicPr>
            <p:cNvPr id="228" name="Google Shape;228;p1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244750" y="5283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6778525" y="460400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376476" y="2968625"/>
              <a:ext cx="704824" cy="79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-1058850" y="-581975"/>
            <a:ext cx="10194449" cy="6407099"/>
            <a:chOff x="-1058850" y="-581975"/>
            <a:chExt cx="10194449" cy="6407099"/>
          </a:xfrm>
        </p:grpSpPr>
        <p:pic>
          <p:nvPicPr>
            <p:cNvPr id="256" name="Google Shape;256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1058850" y="-5819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43077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1"/>
          <p:cNvSpPr txBox="1">
            <a:spLocks noGrp="1"/>
          </p:cNvSpPr>
          <p:nvPr>
            <p:ph type="title" hasCustomPrompt="1"/>
          </p:nvPr>
        </p:nvSpPr>
        <p:spPr>
          <a:xfrm>
            <a:off x="4579800" y="3423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1"/>
          </p:nvPr>
        </p:nvSpPr>
        <p:spPr>
          <a:xfrm>
            <a:off x="4579800" y="4192397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 idx="2" hasCustomPrompt="1"/>
          </p:nvPr>
        </p:nvSpPr>
        <p:spPr>
          <a:xfrm>
            <a:off x="4579800" y="5394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3"/>
          </p:nvPr>
        </p:nvSpPr>
        <p:spPr>
          <a:xfrm>
            <a:off x="4579800" y="1308401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 idx="4" hasCustomPrompt="1"/>
          </p:nvPr>
        </p:nvSpPr>
        <p:spPr>
          <a:xfrm>
            <a:off x="4579800" y="1981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>
            <a:spLocks noGrp="1"/>
          </p:cNvSpPr>
          <p:nvPr>
            <p:ph type="subTitle" idx="5"/>
          </p:nvPr>
        </p:nvSpPr>
        <p:spPr>
          <a:xfrm>
            <a:off x="4579800" y="2750397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66" name="Google Shape;266;p21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1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84" name="Google Shape;284;p2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7" name="Google Shape;287;p23"/>
          <p:cNvGrpSpPr/>
          <p:nvPr/>
        </p:nvGrpSpPr>
        <p:grpSpPr>
          <a:xfrm>
            <a:off x="-833250" y="1038550"/>
            <a:ext cx="9789648" cy="4786574"/>
            <a:chOff x="-833250" y="1038550"/>
            <a:chExt cx="9789648" cy="4786574"/>
          </a:xfrm>
        </p:grpSpPr>
        <p:pic>
          <p:nvPicPr>
            <p:cNvPr id="288" name="Google Shape;288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833250" y="1207125"/>
              <a:ext cx="1390751" cy="15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627325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595875" y="1038550"/>
              <a:ext cx="360523" cy="406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94" name="Google Shape;294;p2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7" name="Google Shape;297;p24"/>
          <p:cNvGrpSpPr/>
          <p:nvPr/>
        </p:nvGrpSpPr>
        <p:grpSpPr>
          <a:xfrm>
            <a:off x="-311476" y="612987"/>
            <a:ext cx="9281202" cy="5212137"/>
            <a:chOff x="-311476" y="612987"/>
            <a:chExt cx="9281202" cy="5212137"/>
          </a:xfrm>
        </p:grpSpPr>
        <p:pic>
          <p:nvPicPr>
            <p:cNvPr id="298" name="Google Shape;298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960274" y="612987"/>
              <a:ext cx="846601" cy="95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311476" y="1942700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721275" y="1490075"/>
              <a:ext cx="248451" cy="279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4505925" y="1042050"/>
            <a:ext cx="39249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4505925" y="2097450"/>
            <a:ext cx="39249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9" name="Google Shape;149;p1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" name="Google Shape;152;p14"/>
          <p:cNvGrpSpPr/>
          <p:nvPr/>
        </p:nvGrpSpPr>
        <p:grpSpPr>
          <a:xfrm>
            <a:off x="-681625" y="894775"/>
            <a:ext cx="10338824" cy="3442025"/>
            <a:chOff x="-681625" y="894775"/>
            <a:chExt cx="10338824" cy="3442025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681625" y="20938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383625" y="89477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360824" y="1061462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4297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3"/>
          <p:cNvGrpSpPr/>
          <p:nvPr/>
        </p:nvGrpSpPr>
        <p:grpSpPr>
          <a:xfrm>
            <a:off x="-298775" y="-1368800"/>
            <a:ext cx="5538224" cy="7237749"/>
            <a:chOff x="-298775" y="-1368800"/>
            <a:chExt cx="5538224" cy="7237749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3248350" y="-13688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98775" y="443427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4;p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5650550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dist="28575" dir="51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8030001" y="-273475"/>
            <a:ext cx="2045426" cy="5189925"/>
            <a:chOff x="8030001" y="-273475"/>
            <a:chExt cx="2045426" cy="5189925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030001" y="1480600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822201" y="-2734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119663" y="42155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49;p5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50" name="Google Shape;50;p5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5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4973594" y="2912325"/>
            <a:ext cx="28674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1303014" y="2912325"/>
            <a:ext cx="28674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303000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4973596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"/>
          <p:cNvGrpSpPr/>
          <p:nvPr/>
        </p:nvGrpSpPr>
        <p:grpSpPr>
          <a:xfrm>
            <a:off x="-103912" y="-1043726"/>
            <a:ext cx="6130152" cy="6544877"/>
            <a:chOff x="-103912" y="-1043726"/>
            <a:chExt cx="6130152" cy="6544877"/>
          </a:xfrm>
        </p:grpSpPr>
        <p:pic>
          <p:nvPicPr>
            <p:cNvPr id="61" name="Google Shape;61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97776" y="2357700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103912" y="48002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4545442" y="-1043726"/>
              <a:ext cx="1480799" cy="16681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-308037" y="950575"/>
            <a:ext cx="9452038" cy="4872863"/>
            <a:chOff x="-308037" y="950575"/>
            <a:chExt cx="9452038" cy="4872863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35074" y="3519288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521776" y="9505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308037" y="17349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7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76" name="Google Shape;76;p7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135975" y="9431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4135975" y="1970950"/>
            <a:ext cx="4294800" cy="22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dist="28575" dir="51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8"/>
          <p:cNvGrpSpPr/>
          <p:nvPr/>
        </p:nvGrpSpPr>
        <p:grpSpPr>
          <a:xfrm>
            <a:off x="-256775" y="180350"/>
            <a:ext cx="10365074" cy="4084124"/>
            <a:chOff x="-256775" y="180350"/>
            <a:chExt cx="10365074" cy="4084124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117200" y="1803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56775" y="282980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89" name="Google Shape;89;p8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9"/>
          <p:cNvGrpSpPr/>
          <p:nvPr/>
        </p:nvGrpSpPr>
        <p:grpSpPr>
          <a:xfrm>
            <a:off x="-945675" y="490625"/>
            <a:ext cx="10336924" cy="5009274"/>
            <a:chOff x="-945675" y="490625"/>
            <a:chExt cx="10336924" cy="5009274"/>
          </a:xfrm>
        </p:grpSpPr>
        <p:pic>
          <p:nvPicPr>
            <p:cNvPr id="95" name="Google Shape;95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945675" y="49062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457550" y="406522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68642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9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1948800" y="4146800"/>
            <a:ext cx="5246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4" r:id="rId11"/>
    <p:sldLayoutId id="2147483667" r:id="rId12"/>
    <p:sldLayoutId id="2147483669" r:id="rId13"/>
    <p:sldLayoutId id="2147483670" r:id="rId14"/>
    <p:sldLayoutId id="2147483674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ctrTitle"/>
          </p:nvPr>
        </p:nvSpPr>
        <p:spPr>
          <a:xfrm>
            <a:off x="3813945" y="1413562"/>
            <a:ext cx="5252400" cy="21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End-2-End Encryption Chat App</a:t>
            </a:r>
            <a:br>
              <a:rPr lang="en" sz="4000" dirty="0">
                <a:solidFill>
                  <a:schemeClr val="lt1"/>
                </a:solidFill>
              </a:rPr>
            </a:br>
            <a:r>
              <a:rPr lang="en" sz="8800" dirty="0"/>
              <a:t>X</a:t>
            </a:r>
            <a:r>
              <a:rPr lang="en" dirty="0"/>
              <a:t>-Plore</a:t>
            </a:r>
            <a:endParaRPr dirty="0"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l="11891" t="10828" r="11883" b="10820"/>
          <a:stretch/>
        </p:blipFill>
        <p:spPr>
          <a:xfrm>
            <a:off x="593551" y="795100"/>
            <a:ext cx="3753424" cy="385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>
            <a:cxnSpLocks/>
          </p:cNvCxnSpPr>
          <p:nvPr/>
        </p:nvCxnSpPr>
        <p:spPr>
          <a:xfrm>
            <a:off x="6301200" y="3592764"/>
            <a:ext cx="284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20;p29">
            <a:extLst>
              <a:ext uri="{FF2B5EF4-FFF2-40B4-BE49-F238E27FC236}">
                <a16:creationId xmlns:a16="http://schemas.microsoft.com/office/drawing/2014/main" id="{AB4A8CEA-5CEC-D8A3-9A85-A2ED4D6FC3B4}"/>
              </a:ext>
            </a:extLst>
          </p:cNvPr>
          <p:cNvSpPr txBox="1">
            <a:spLocks/>
          </p:cNvSpPr>
          <p:nvPr/>
        </p:nvSpPr>
        <p:spPr>
          <a:xfrm>
            <a:off x="6440145" y="3542017"/>
            <a:ext cx="3094330" cy="59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hivo"/>
              <a:buNone/>
              <a:defRPr sz="57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Font typeface="Chivo"/>
              <a:buNone/>
              <a:defRPr sz="5700" b="1" i="0" u="none" strike="noStrike" cap="none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sz="1800" dirty="0" err="1">
                <a:latin typeface="Consolas" panose="020B0609020204030204" pitchFamily="49" charset="0"/>
              </a:rPr>
              <a:t>Thực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hiện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bởi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nhóm</a:t>
            </a:r>
            <a:r>
              <a:rPr lang="en-US" sz="1800" dirty="0">
                <a:latin typeface="Consolas" panose="020B0609020204030204" pitchFamily="49" charset="0"/>
              </a:rPr>
              <a:t> 7</a:t>
            </a:r>
            <a:endParaRPr lang="vi-VN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What is the Cost of a Data Breach in 2023? | UpGuard">
            <a:extLst>
              <a:ext uri="{FF2B5EF4-FFF2-40B4-BE49-F238E27FC236}">
                <a16:creationId xmlns:a16="http://schemas.microsoft.com/office/drawing/2014/main" id="{9CCA62BC-AB1A-0799-749F-6ED8FB05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06" y="373074"/>
            <a:ext cx="6929187" cy="466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262002" y="1673979"/>
            <a:ext cx="5380338" cy="1192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X-PLORE</a:t>
            </a:r>
            <a:endParaRPr sz="6000"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03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9291" t="581" r="7373"/>
          <a:stretch/>
        </p:blipFill>
        <p:spPr>
          <a:xfrm>
            <a:off x="5374326" y="563270"/>
            <a:ext cx="3411230" cy="4069641"/>
          </a:xfrm>
          <a:prstGeom prst="rect">
            <a:avLst/>
          </a:prstGeom>
        </p:spPr>
      </p:pic>
      <p:cxnSp>
        <p:nvCxnSpPr>
          <p:cNvPr id="356" name="Google Shape;356;p32"/>
          <p:cNvCxnSpPr>
            <a:cxnSpLocks/>
          </p:cNvCxnSpPr>
          <p:nvPr/>
        </p:nvCxnSpPr>
        <p:spPr>
          <a:xfrm>
            <a:off x="0" y="1673979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43;p35">
            <a:extLst>
              <a:ext uri="{FF2B5EF4-FFF2-40B4-BE49-F238E27FC236}">
                <a16:creationId xmlns:a16="http://schemas.microsoft.com/office/drawing/2014/main" id="{EF8C599A-734C-356B-D39B-37F1856F6EBF}"/>
              </a:ext>
            </a:extLst>
          </p:cNvPr>
          <p:cNvSpPr txBox="1">
            <a:spLocks/>
          </p:cNvSpPr>
          <p:nvPr/>
        </p:nvSpPr>
        <p:spPr>
          <a:xfrm>
            <a:off x="1226714" y="2571750"/>
            <a:ext cx="4415626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NỀN TẢNG CHAT BẢO MẬT MÃ HOÁ ĐẦU CUỐI</a:t>
            </a:r>
            <a:endParaRPr lang="vi-V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7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TIMELINE_</a:t>
            </a:r>
            <a:endParaRPr dirty="0"/>
          </a:p>
        </p:txBody>
      </p:sp>
      <p:sp>
        <p:nvSpPr>
          <p:cNvPr id="498" name="Google Shape;498;p36"/>
          <p:cNvSpPr txBox="1">
            <a:spLocks noGrp="1"/>
          </p:cNvSpPr>
          <p:nvPr>
            <p:ph type="subTitle" idx="1"/>
          </p:nvPr>
        </p:nvSpPr>
        <p:spPr>
          <a:xfrm>
            <a:off x="3047750" y="142117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Lên ý tưởng và chuẩn bị kiến thức</a:t>
            </a:r>
            <a:endParaRPr dirty="0"/>
          </a:p>
        </p:txBody>
      </p:sp>
      <p:sp>
        <p:nvSpPr>
          <p:cNvPr id="499" name="Google Shape;499;p36"/>
          <p:cNvSpPr txBox="1">
            <a:spLocks noGrp="1"/>
          </p:cNvSpPr>
          <p:nvPr>
            <p:ph type="subTitle" idx="2"/>
          </p:nvPr>
        </p:nvSpPr>
        <p:spPr>
          <a:xfrm>
            <a:off x="3047750" y="196630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thiết kế</a:t>
            </a:r>
            <a:endParaRPr dirty="0"/>
          </a:p>
        </p:txBody>
      </p:sp>
      <p:sp>
        <p:nvSpPr>
          <p:cNvPr id="500" name="Google Shape;500;p36"/>
          <p:cNvSpPr txBox="1">
            <a:spLocks noGrp="1"/>
          </p:cNvSpPr>
          <p:nvPr>
            <p:ph type="subTitle" idx="3"/>
          </p:nvPr>
        </p:nvSpPr>
        <p:spPr>
          <a:xfrm>
            <a:off x="3047750" y="305655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các thành phần và tính năng</a:t>
            </a:r>
            <a:endParaRPr dirty="0"/>
          </a:p>
        </p:txBody>
      </p:sp>
      <p:sp>
        <p:nvSpPr>
          <p:cNvPr id="501" name="Google Shape;501;p36"/>
          <p:cNvSpPr txBox="1">
            <a:spLocks noGrp="1"/>
          </p:cNvSpPr>
          <p:nvPr>
            <p:ph type="subTitle" idx="4"/>
          </p:nvPr>
        </p:nvSpPr>
        <p:spPr>
          <a:xfrm>
            <a:off x="3047750" y="360167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Kiểm thử và gỡ lỗi</a:t>
            </a:r>
            <a:endParaRPr dirty="0"/>
          </a:p>
        </p:txBody>
      </p:sp>
      <p:sp>
        <p:nvSpPr>
          <p:cNvPr id="502" name="Google Shape;502;p36"/>
          <p:cNvSpPr txBox="1">
            <a:spLocks noGrp="1"/>
          </p:cNvSpPr>
          <p:nvPr>
            <p:ph type="subTitle" idx="7"/>
          </p:nvPr>
        </p:nvSpPr>
        <p:spPr>
          <a:xfrm>
            <a:off x="1172950" y="1421175"/>
            <a:ext cx="18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Giai đoạn 1:</a:t>
            </a:r>
            <a:endParaRPr dirty="0"/>
          </a:p>
        </p:txBody>
      </p:sp>
      <p:sp>
        <p:nvSpPr>
          <p:cNvPr id="503" name="Google Shape;503;p36"/>
          <p:cNvSpPr txBox="1">
            <a:spLocks noGrp="1"/>
          </p:cNvSpPr>
          <p:nvPr>
            <p:ph type="subTitle" idx="8"/>
          </p:nvPr>
        </p:nvSpPr>
        <p:spPr>
          <a:xfrm>
            <a:off x="1172950" y="1966300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Giai đoạn </a:t>
            </a:r>
            <a:r>
              <a:rPr lang="en-US" dirty="0"/>
              <a:t>2</a:t>
            </a:r>
            <a:r>
              <a:rPr lang="vi-VN" dirty="0"/>
              <a:t>:</a:t>
            </a:r>
          </a:p>
        </p:txBody>
      </p:sp>
      <p:sp>
        <p:nvSpPr>
          <p:cNvPr id="504" name="Google Shape;504;p36"/>
          <p:cNvSpPr txBox="1">
            <a:spLocks noGrp="1"/>
          </p:cNvSpPr>
          <p:nvPr>
            <p:ph type="subTitle" idx="9"/>
          </p:nvPr>
        </p:nvSpPr>
        <p:spPr>
          <a:xfrm>
            <a:off x="1172950" y="2511425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Giai đoạn </a:t>
            </a:r>
            <a:r>
              <a:rPr lang="en-US" dirty="0"/>
              <a:t>3</a:t>
            </a:r>
            <a:r>
              <a:rPr lang="vi-VN" dirty="0"/>
              <a:t>:</a:t>
            </a:r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5"/>
          </p:nvPr>
        </p:nvSpPr>
        <p:spPr>
          <a:xfrm>
            <a:off x="3047750" y="2511425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UI/UX</a:t>
            </a:r>
            <a:endParaRPr dirty="0"/>
          </a:p>
        </p:txBody>
      </p:sp>
      <p:sp>
        <p:nvSpPr>
          <p:cNvPr id="506" name="Google Shape;506;p36"/>
          <p:cNvSpPr txBox="1">
            <a:spLocks noGrp="1"/>
          </p:cNvSpPr>
          <p:nvPr>
            <p:ph type="subTitle" idx="6"/>
          </p:nvPr>
        </p:nvSpPr>
        <p:spPr>
          <a:xfrm>
            <a:off x="3047750" y="4146800"/>
            <a:ext cx="492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subTitle" idx="13"/>
          </p:nvPr>
        </p:nvSpPr>
        <p:spPr>
          <a:xfrm>
            <a:off x="1172950" y="3056550"/>
            <a:ext cx="18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Giai đoạn </a:t>
            </a:r>
            <a:r>
              <a:rPr lang="en-US" dirty="0"/>
              <a:t>4</a:t>
            </a:r>
            <a:r>
              <a:rPr lang="vi-VN" dirty="0"/>
              <a:t>:</a:t>
            </a:r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14"/>
          </p:nvPr>
        </p:nvSpPr>
        <p:spPr>
          <a:xfrm>
            <a:off x="1172950" y="3601675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Giai đoạn </a:t>
            </a:r>
            <a:r>
              <a:rPr lang="en-US" dirty="0"/>
              <a:t>5</a:t>
            </a:r>
            <a:r>
              <a:rPr lang="vi-VN" dirty="0"/>
              <a:t>:</a:t>
            </a:r>
          </a:p>
        </p:txBody>
      </p:sp>
      <p:sp>
        <p:nvSpPr>
          <p:cNvPr id="509" name="Google Shape;509;p36"/>
          <p:cNvSpPr txBox="1">
            <a:spLocks noGrp="1"/>
          </p:cNvSpPr>
          <p:nvPr>
            <p:ph type="subTitle" idx="15"/>
          </p:nvPr>
        </p:nvSpPr>
        <p:spPr>
          <a:xfrm>
            <a:off x="1172950" y="4146800"/>
            <a:ext cx="187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Giai đoạn </a:t>
            </a:r>
            <a:r>
              <a:rPr lang="en-US" dirty="0"/>
              <a:t>6</a:t>
            </a:r>
            <a:r>
              <a:rPr lang="vi-VN" dirty="0"/>
              <a:t>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EFAD31-41CD-4708-7401-CB81955DA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42853"/>
              </p:ext>
            </p:extLst>
          </p:nvPr>
        </p:nvGraphicFramePr>
        <p:xfrm>
          <a:off x="6428750" y="831470"/>
          <a:ext cx="1995300" cy="3817110"/>
        </p:xfrm>
        <a:graphic>
          <a:graphicData uri="http://schemas.openxmlformats.org/drawingml/2006/table">
            <a:tbl>
              <a:tblPr>
                <a:noFill/>
                <a:tableStyleId>{A5D44E4E-BA8B-4915-B5A9-6F29CAA08B18}</a:tableStyleId>
              </a:tblPr>
              <a:tblGrid>
                <a:gridCol w="498825">
                  <a:extLst>
                    <a:ext uri="{9D8B030D-6E8A-4147-A177-3AD203B41FA5}">
                      <a16:colId xmlns:a16="http://schemas.microsoft.com/office/drawing/2014/main" val="122973367"/>
                    </a:ext>
                  </a:extLst>
                </a:gridCol>
                <a:gridCol w="498825">
                  <a:extLst>
                    <a:ext uri="{9D8B030D-6E8A-4147-A177-3AD203B41FA5}">
                      <a16:colId xmlns:a16="http://schemas.microsoft.com/office/drawing/2014/main" val="2292517877"/>
                    </a:ext>
                  </a:extLst>
                </a:gridCol>
                <a:gridCol w="498825">
                  <a:extLst>
                    <a:ext uri="{9D8B030D-6E8A-4147-A177-3AD203B41FA5}">
                      <a16:colId xmlns:a16="http://schemas.microsoft.com/office/drawing/2014/main" val="1933412958"/>
                    </a:ext>
                  </a:extLst>
                </a:gridCol>
                <a:gridCol w="498825">
                  <a:extLst>
                    <a:ext uri="{9D8B030D-6E8A-4147-A177-3AD203B41FA5}">
                      <a16:colId xmlns:a16="http://schemas.microsoft.com/office/drawing/2014/main" val="4185182663"/>
                    </a:ext>
                  </a:extLst>
                </a:gridCol>
              </a:tblGrid>
              <a:tr h="36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Q1</a:t>
                      </a:r>
                      <a:endParaRPr b="1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Q2</a:t>
                      </a:r>
                      <a:endParaRPr b="1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Q3</a:t>
                      </a:r>
                      <a:endParaRPr b="1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Q4</a:t>
                      </a:r>
                      <a:endParaRPr b="1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84463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10038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244083"/>
                  </a:ext>
                </a:extLst>
              </a:tr>
              <a:tr h="13229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532462"/>
                  </a:ext>
                </a:extLst>
              </a:tr>
              <a:tr h="50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249944"/>
                  </a:ext>
                </a:extLst>
              </a:tr>
              <a:tr h="50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527135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7715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4135975" y="4002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  <a:sp3d extrusionH="57150">
              <a:bevelT w="0" h="0" prst="coolSlant"/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X-PLORE</a:t>
            </a:r>
            <a:endParaRPr sz="6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1"/>
          </p:nvPr>
        </p:nvSpPr>
        <p:spPr>
          <a:xfrm>
            <a:off x="4055507" y="1532037"/>
            <a:ext cx="4375267" cy="31009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Consolas" panose="020B0609020204030204" pitchFamily="49" charset="0"/>
              </a:rPr>
              <a:t>Ứng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dụng</a:t>
            </a:r>
            <a:r>
              <a:rPr lang="en-US" sz="1800" dirty="0">
                <a:latin typeface="Consolas" panose="020B0609020204030204" pitchFamily="49" charset="0"/>
              </a:rPr>
              <a:t> chat </a:t>
            </a:r>
            <a:r>
              <a:rPr lang="en-US" sz="1800" dirty="0" err="1">
                <a:latin typeface="Consolas" panose="020B0609020204030204" pitchFamily="49" charset="0"/>
              </a:rPr>
              <a:t>mã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hoá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đầu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cuối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cung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cấp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các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tính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năng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 err="1">
                <a:latin typeface="Consolas" panose="020B0609020204030204" pitchFamily="49" charset="0"/>
              </a:rPr>
              <a:t>Đăng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kí</a:t>
            </a:r>
            <a:r>
              <a:rPr lang="en-US" sz="1800" dirty="0">
                <a:latin typeface="Consolas" panose="020B0609020204030204" pitchFamily="49" charset="0"/>
              </a:rPr>
              <a:t>/ </a:t>
            </a:r>
            <a:r>
              <a:rPr lang="en-US" sz="1800" dirty="0" err="1">
                <a:latin typeface="Consolas" panose="020B0609020204030204" pitchFamily="49" charset="0"/>
              </a:rPr>
              <a:t>đăng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nhập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tài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khoản</a:t>
            </a:r>
            <a:r>
              <a:rPr lang="en-US" sz="1800" dirty="0">
                <a:latin typeface="Consolas" panose="020B0609020204030204" pitchFamily="49" charset="0"/>
              </a:rPr>
              <a:t> (</a:t>
            </a:r>
            <a:r>
              <a:rPr lang="en-US" sz="1800" dirty="0" err="1">
                <a:latin typeface="Consolas" panose="020B0609020204030204" pitchFamily="49" charset="0"/>
              </a:rPr>
              <a:t>hỗ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trợ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đăng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nhập</a:t>
            </a:r>
            <a:r>
              <a:rPr lang="en-US" sz="1800" dirty="0">
                <a:latin typeface="Consolas" panose="020B0609020204030204" pitchFamily="49" charset="0"/>
              </a:rPr>
              <a:t> qua </a:t>
            </a:r>
            <a:r>
              <a:rPr lang="vi-VN" sz="1800" dirty="0">
                <a:latin typeface="Consolas" panose="020B0609020204030204" pitchFamily="49" charset="0"/>
              </a:rPr>
              <a:t>mail, có captcha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 err="1">
                <a:latin typeface="Consolas" panose="020B0609020204030204" pitchFamily="49" charset="0"/>
              </a:rPr>
              <a:t>Tạo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mới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mật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vi-VN" sz="1800" dirty="0">
                <a:latin typeface="Consolas" panose="020B0609020204030204" pitchFamily="49" charset="0"/>
              </a:rPr>
              <a:t>khẩu, hỗ trợ khôi phục tài khoản</a:t>
            </a:r>
            <a:endParaRPr lang="en-US" sz="1800" dirty="0">
              <a:latin typeface="Consolas" panose="020B0609020204030204" pitchFamily="49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 err="1">
                <a:latin typeface="Consolas" panose="020B0609020204030204" pitchFamily="49" charset="0"/>
              </a:rPr>
              <a:t>Gửi</a:t>
            </a:r>
            <a:r>
              <a:rPr lang="en-US" sz="1800" dirty="0">
                <a:latin typeface="Consolas" panose="020B0609020204030204" pitchFamily="49" charset="0"/>
              </a:rPr>
              <a:t> tin </a:t>
            </a:r>
            <a:r>
              <a:rPr lang="en-US" sz="1800" dirty="0" err="1">
                <a:latin typeface="Consolas" panose="020B0609020204030204" pitchFamily="49" charset="0"/>
              </a:rPr>
              <a:t>nhắn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nhóm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người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vi-VN" sz="1800" dirty="0">
                <a:latin typeface="Consolas" panose="020B0609020204030204" pitchFamily="49" charset="0"/>
              </a:rPr>
              <a:t>dù</a:t>
            </a:r>
            <a:r>
              <a:rPr lang="en-US" sz="1800" dirty="0">
                <a:latin typeface="Consolas" panose="020B0609020204030204" pitchFamily="49" charset="0"/>
              </a:rPr>
              <a:t>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 err="1">
                <a:latin typeface="Consolas" panose="020B0609020204030204" pitchFamily="49" charset="0"/>
              </a:rPr>
              <a:t>Thuật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toán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mã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hoá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mạnh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mẽ</a:t>
            </a:r>
            <a:endParaRPr lang="en-US" sz="1800" dirty="0">
              <a:latin typeface="Consolas" panose="020B0609020204030204" pitchFamily="49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800" dirty="0">
                <a:latin typeface="Consolas" panose="020B0609020204030204" pitchFamily="49" charset="0"/>
              </a:rPr>
              <a:t>Giao </a:t>
            </a:r>
            <a:r>
              <a:rPr lang="en-US" sz="1800" dirty="0" err="1">
                <a:latin typeface="Consolas" panose="020B0609020204030204" pitchFamily="49" charset="0"/>
              </a:rPr>
              <a:t>diện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thân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thiện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dễ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sử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dụng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và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làm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quen</a:t>
            </a:r>
            <a:r>
              <a:rPr lang="en-US" sz="18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9" name="Picture Placeholder 8" descr="A white letter x with a black background&#10;&#10;Description automatically generated">
            <a:extLst>
              <a:ext uri="{FF2B5EF4-FFF2-40B4-BE49-F238E27FC236}">
                <a16:creationId xmlns:a16="http://schemas.microsoft.com/office/drawing/2014/main" id="{07575775-4E33-63DA-DEDF-7181EAAF955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020" r="1602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2;p33">
            <a:extLst>
              <a:ext uri="{FF2B5EF4-FFF2-40B4-BE49-F238E27FC236}">
                <a16:creationId xmlns:a16="http://schemas.microsoft.com/office/drawing/2014/main" id="{4057D8AD-0C21-EEA9-BAA2-335152CC4A05}"/>
              </a:ext>
            </a:extLst>
          </p:cNvPr>
          <p:cNvSpPr txBox="1">
            <a:spLocks/>
          </p:cNvSpPr>
          <p:nvPr/>
        </p:nvSpPr>
        <p:spPr>
          <a:xfrm>
            <a:off x="719999" y="378565"/>
            <a:ext cx="57027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đăng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nhập</a:t>
            </a:r>
            <a:r>
              <a:rPr lang="en-US" dirty="0">
                <a:latin typeface="Consolas" panose="020B0609020204030204" pitchFamily="49" charset="0"/>
              </a:rPr>
              <a:t>_</a:t>
            </a:r>
            <a:endParaRPr lang="vi-VN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2D58B9-BA3D-A353-A15E-6D6CF9D4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74" y="1200647"/>
            <a:ext cx="5964381" cy="32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1" name="Google Shape;362;p33">
            <a:extLst>
              <a:ext uri="{FF2B5EF4-FFF2-40B4-BE49-F238E27FC236}">
                <a16:creationId xmlns:a16="http://schemas.microsoft.com/office/drawing/2014/main" id="{F5CC4C2D-5B72-1A17-C32F-8F966BB82650}"/>
              </a:ext>
            </a:extLst>
          </p:cNvPr>
          <p:cNvSpPr txBox="1">
            <a:spLocks/>
          </p:cNvSpPr>
          <p:nvPr/>
        </p:nvSpPr>
        <p:spPr>
          <a:xfrm>
            <a:off x="719999" y="378565"/>
            <a:ext cx="68951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đăng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ký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và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xác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thực</a:t>
            </a:r>
            <a:r>
              <a:rPr lang="en-US" dirty="0">
                <a:latin typeface="Consolas" panose="020B0609020204030204" pitchFamily="49" charset="0"/>
              </a:rPr>
              <a:t>_</a:t>
            </a:r>
            <a:endParaRPr lang="vi-VN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artoon of an astronaut holding a flag&#10;&#10;Description automatically generated">
            <a:extLst>
              <a:ext uri="{FF2B5EF4-FFF2-40B4-BE49-F238E27FC236}">
                <a16:creationId xmlns:a16="http://schemas.microsoft.com/office/drawing/2014/main" id="{42AC263E-2C86-A8FB-3AAE-C092B9E6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1368393"/>
            <a:ext cx="4668982" cy="278797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BAB5CB-B0D6-D75D-7E09-5025CF5A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20" y="1353154"/>
            <a:ext cx="2881472" cy="28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4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9" name="Google Shape;362;p33">
            <a:extLst>
              <a:ext uri="{FF2B5EF4-FFF2-40B4-BE49-F238E27FC236}">
                <a16:creationId xmlns:a16="http://schemas.microsoft.com/office/drawing/2014/main" id="{B2A7ED0B-B2DE-444E-05F5-0E60ECBD215E}"/>
              </a:ext>
            </a:extLst>
          </p:cNvPr>
          <p:cNvSpPr txBox="1">
            <a:spLocks/>
          </p:cNvSpPr>
          <p:nvPr/>
        </p:nvSpPr>
        <p:spPr>
          <a:xfrm>
            <a:off x="719999" y="378565"/>
            <a:ext cx="57027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chính</a:t>
            </a:r>
            <a:r>
              <a:rPr lang="en-US" dirty="0">
                <a:latin typeface="Consolas" panose="020B0609020204030204" pitchFamily="49" charset="0"/>
              </a:rPr>
              <a:t>_</a:t>
            </a:r>
            <a:endParaRPr lang="vi-VN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A cartoon of a astronaut holding a flag&#10;&#10;Description automatically generated">
            <a:extLst>
              <a:ext uri="{FF2B5EF4-FFF2-40B4-BE49-F238E27FC236}">
                <a16:creationId xmlns:a16="http://schemas.microsoft.com/office/drawing/2014/main" id="{738A47B4-C6B8-3968-AE22-71EFED13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09" y="1002420"/>
            <a:ext cx="6577982" cy="37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8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Google Shape;362;p33">
            <a:extLst>
              <a:ext uri="{FF2B5EF4-FFF2-40B4-BE49-F238E27FC236}">
                <a16:creationId xmlns:a16="http://schemas.microsoft.com/office/drawing/2014/main" id="{E2E0F7A4-F6D7-9F8A-86CF-5EC35044A31E}"/>
              </a:ext>
            </a:extLst>
          </p:cNvPr>
          <p:cNvSpPr txBox="1">
            <a:spLocks/>
          </p:cNvSpPr>
          <p:nvPr/>
        </p:nvSpPr>
        <p:spPr>
          <a:xfrm>
            <a:off x="719999" y="378565"/>
            <a:ext cx="53662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sảnh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tìm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kiếm</a:t>
            </a:r>
            <a:r>
              <a:rPr lang="en-US" dirty="0">
                <a:latin typeface="Consolas" panose="020B0609020204030204" pitchFamily="49" charset="0"/>
              </a:rPr>
              <a:t>_</a:t>
            </a:r>
            <a:endParaRPr lang="vi-VN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1ADA15-3CC6-17AC-D89E-B259776D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34" y="1197253"/>
            <a:ext cx="6059731" cy="34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Google Shape;362;p33">
            <a:extLst>
              <a:ext uri="{FF2B5EF4-FFF2-40B4-BE49-F238E27FC236}">
                <a16:creationId xmlns:a16="http://schemas.microsoft.com/office/drawing/2014/main" id="{851B33A0-6DBB-707D-EB1E-523D64D1DC14}"/>
              </a:ext>
            </a:extLst>
          </p:cNvPr>
          <p:cNvSpPr txBox="1">
            <a:spLocks/>
          </p:cNvSpPr>
          <p:nvPr/>
        </p:nvSpPr>
        <p:spPr>
          <a:xfrm>
            <a:off x="716753" y="336030"/>
            <a:ext cx="7405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trò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chuyện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nhóm</a:t>
            </a:r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vi-VN" dirty="0">
                <a:latin typeface="Consolas" panose="020B0609020204030204" pitchFamily="49" charset="0"/>
              </a:rPr>
              <a:t>(Admin)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8E85-FCAA-7FA5-F947-7BD3FCBE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05" y="1398679"/>
            <a:ext cx="5427589" cy="32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473E-167D-A028-45BF-E200C1B5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trò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chuyện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nhóm</a:t>
            </a:r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vi-VN" dirty="0">
                <a:latin typeface="Consolas" panose="020B0609020204030204" pitchFamily="49" charset="0"/>
              </a:rPr>
              <a:t>(Member)</a:t>
            </a:r>
            <a:br>
              <a:rPr lang="vi-VN" dirty="0"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1D6195-70B9-D2F8-F3BB-06CE4A0F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19" y="1173194"/>
            <a:ext cx="5239162" cy="34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 idx="2"/>
          </p:nvPr>
        </p:nvSpPr>
        <p:spPr>
          <a:xfrm>
            <a:off x="956220" y="2098245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 idx="3"/>
          </p:nvPr>
        </p:nvSpPr>
        <p:spPr>
          <a:xfrm>
            <a:off x="5003470" y="2831670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4"/>
          </p:nvPr>
        </p:nvSpPr>
        <p:spPr>
          <a:xfrm>
            <a:off x="956220" y="2831670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title" idx="6"/>
          </p:nvPr>
        </p:nvSpPr>
        <p:spPr>
          <a:xfrm>
            <a:off x="5003470" y="2098245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1649670" y="2098245"/>
            <a:ext cx="34468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nsolas" panose="020B0609020204030204" pitchFamily="49" charset="0"/>
              </a:rPr>
              <a:t>Giới thiệu</a:t>
            </a:r>
            <a:r>
              <a:rPr lang="vi-VN" sz="2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8"/>
          </p:nvPr>
        </p:nvSpPr>
        <p:spPr>
          <a:xfrm>
            <a:off x="1649670" y="2831670"/>
            <a:ext cx="325761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Consolas" panose="020B0609020204030204" pitchFamily="49" charset="0"/>
              </a:rPr>
              <a:t>Thực trạng</a:t>
            </a:r>
            <a:endParaRPr sz="2400" dirty="0">
              <a:latin typeface="Consolas" panose="020B0609020204030204" pitchFamily="49" charset="0"/>
            </a:endParaRPr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9"/>
          </p:nvPr>
        </p:nvSpPr>
        <p:spPr>
          <a:xfrm>
            <a:off x="5696520" y="209824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dirty="0">
                <a:latin typeface="Consolas" panose="020B0609020204030204" pitchFamily="49" charset="0"/>
              </a:rPr>
              <a:t>X-</a:t>
            </a:r>
            <a:r>
              <a:rPr lang="en-US" sz="2400" dirty="0" err="1">
                <a:latin typeface="Consolas" panose="020B0609020204030204" pitchFamily="49" charset="0"/>
              </a:rPr>
              <a:t>Plore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3"/>
          </p:nvPr>
        </p:nvSpPr>
        <p:spPr>
          <a:xfrm>
            <a:off x="5696520" y="283167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Consolas" panose="020B0609020204030204" pitchFamily="49" charset="0"/>
              </a:rPr>
              <a:t>DEMO</a:t>
            </a:r>
            <a:endParaRPr sz="2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6" name="Google Shape;362;p33">
            <a:extLst>
              <a:ext uri="{FF2B5EF4-FFF2-40B4-BE49-F238E27FC236}">
                <a16:creationId xmlns:a16="http://schemas.microsoft.com/office/drawing/2014/main" id="{48BB373C-AECB-45FB-C74F-BA6CB8FF5264}"/>
              </a:ext>
            </a:extLst>
          </p:cNvPr>
          <p:cNvSpPr txBox="1">
            <a:spLocks/>
          </p:cNvSpPr>
          <p:nvPr/>
        </p:nvSpPr>
        <p:spPr>
          <a:xfrm>
            <a:off x="719999" y="346372"/>
            <a:ext cx="69277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cài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đặt</a:t>
            </a:r>
            <a:r>
              <a:rPr lang="vi-VN" dirty="0">
                <a:latin typeface="Consolas" panose="020B0609020204030204" pitchFamily="49" charset="0"/>
              </a:rPr>
              <a:t> trang chủ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8BABB-35A6-F697-532B-5D780A92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77" y="1541456"/>
            <a:ext cx="5912742" cy="27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Google Shape;362;p33">
            <a:extLst>
              <a:ext uri="{FF2B5EF4-FFF2-40B4-BE49-F238E27FC236}">
                <a16:creationId xmlns:a16="http://schemas.microsoft.com/office/drawing/2014/main" id="{BECDE2E6-EDD6-1810-E917-BB052C0068D4}"/>
              </a:ext>
            </a:extLst>
          </p:cNvPr>
          <p:cNvSpPr txBox="1">
            <a:spLocks/>
          </p:cNvSpPr>
          <p:nvPr/>
        </p:nvSpPr>
        <p:spPr>
          <a:xfrm>
            <a:off x="719999" y="378565"/>
            <a:ext cx="6449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Giao </a:t>
            </a:r>
            <a:r>
              <a:rPr lang="en-US" dirty="0" err="1">
                <a:latin typeface="Consolas" panose="020B0609020204030204" pitchFamily="49" charset="0"/>
              </a:rPr>
              <a:t>diện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cài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đặt</a:t>
            </a:r>
            <a:r>
              <a:rPr lang="vi-VN" dirty="0">
                <a:latin typeface="Consolas" panose="020B0609020204030204" pitchFamily="49" charset="0"/>
              </a:rPr>
              <a:t> mã hóa</a:t>
            </a:r>
          </a:p>
          <a:p>
            <a:endParaRPr lang="vi-VN" dirty="0">
              <a:latin typeface="Consolas" panose="020B0609020204030204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791865-4CA9-5CEB-1E57-F101362F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80" y="1161169"/>
            <a:ext cx="5568765" cy="31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2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19999" y="378565"/>
            <a:ext cx="53621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Cơ sở dữ liệu_</a:t>
            </a:r>
            <a:r>
              <a:rPr lang="vi-VN" dirty="0">
                <a:latin typeface="Consolas" panose="020B0609020204030204" pitchFamily="49" charset="0"/>
              </a:rPr>
              <a:t>(firebase)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3C770-9EDE-C079-385E-F9772562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38" y="1237204"/>
            <a:ext cx="6933923" cy="34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3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CE5-F3E3-FAB3-20F0-5F72074E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tính năng hỗ trợ_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A87962-F83F-042D-5A27-6D14DD99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64" y="1447101"/>
            <a:ext cx="2838747" cy="2761646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B52D8C00-C334-E3E8-97A4-CAEAF941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98" y="1447101"/>
            <a:ext cx="3935830" cy="2761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CCE76-B84A-409A-3251-2EB594B61A8D}"/>
              </a:ext>
            </a:extLst>
          </p:cNvPr>
          <p:cNvSpPr txBox="1"/>
          <p:nvPr/>
        </p:nvSpPr>
        <p:spPr>
          <a:xfrm>
            <a:off x="719998" y="4267871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Hỗ xác nhận bằng xác thực email</a:t>
            </a:r>
            <a:endParaRPr lang="en-US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3E5E4-0EBE-DE8A-10D8-DF072B302F39}"/>
              </a:ext>
            </a:extLst>
          </p:cNvPr>
          <p:cNvSpPr txBox="1"/>
          <p:nvPr/>
        </p:nvSpPr>
        <p:spPr>
          <a:xfrm>
            <a:off x="5160818" y="4270673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Hỗ trợ khôi phục tài khoản</a:t>
            </a:r>
            <a:endParaRPr lang="en-US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9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CE5-F3E3-FAB3-20F0-5F72074E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tính năng hỗ trợ_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CCE76-B84A-409A-3251-2EB594B61A8D}"/>
              </a:ext>
            </a:extLst>
          </p:cNvPr>
          <p:cNvSpPr txBox="1"/>
          <p:nvPr/>
        </p:nvSpPr>
        <p:spPr>
          <a:xfrm>
            <a:off x="719998" y="426787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Gửi feedback, đóng góp ý kiến</a:t>
            </a:r>
            <a:endParaRPr lang="en-US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3E5E4-0EBE-DE8A-10D8-DF072B302F39}"/>
              </a:ext>
            </a:extLst>
          </p:cNvPr>
          <p:cNvSpPr txBox="1"/>
          <p:nvPr/>
        </p:nvSpPr>
        <p:spPr>
          <a:xfrm>
            <a:off x="5726843" y="4267870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Hỗ trợ xác minh tài khoản</a:t>
            </a:r>
            <a:endParaRPr lang="en-US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D210C-24C7-32AC-D342-BBA505A0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8" y="1281680"/>
            <a:ext cx="4549173" cy="2580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7C4E66-B2CC-959E-9745-DB07287D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09" y="1288607"/>
            <a:ext cx="4147392" cy="24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CE5-F3E3-FAB3-20F0-5F72074E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CCE76-B84A-409A-3251-2EB594B61A8D}"/>
              </a:ext>
            </a:extLst>
          </p:cNvPr>
          <p:cNvSpPr txBox="1"/>
          <p:nvPr/>
        </p:nvSpPr>
        <p:spPr>
          <a:xfrm>
            <a:off x="720000" y="1258937"/>
            <a:ext cx="6919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Vận dụng được các kiến thức của môn Lập trình mạng căn bản, biết sử dụng firebase, ứng dụng được kiến thức của môn Cơ sở dữ liệu.</a:t>
            </a:r>
          </a:p>
          <a:p>
            <a:endParaRPr lang="vi-VN" sz="24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Học hỏi biết thêm nhiều kinh nghiệm làm việc nhóm quản lí thời gian, tập được kĩ năng tự học và nghiên cứu. </a:t>
            </a:r>
          </a:p>
          <a:p>
            <a:endParaRPr lang="vi-VN" sz="24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Cải thiện được kĩ năng lập trình.</a:t>
            </a:r>
          </a:p>
        </p:txBody>
      </p:sp>
    </p:spTree>
    <p:extLst>
      <p:ext uri="{BB962C8B-B14F-4D97-AF65-F5344CB8AC3E}">
        <p14:creationId xmlns:p14="http://schemas.microsoft.com/office/powerpoint/2010/main" val="1481826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CE5-F3E3-FAB3-20F0-5F72074E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HẠN CHẾ VÀ KHÓ KHĂN: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CCE76-B84A-409A-3251-2EB594B61A8D}"/>
              </a:ext>
            </a:extLst>
          </p:cNvPr>
          <p:cNvSpPr txBox="1"/>
          <p:nvPr/>
        </p:nvSpPr>
        <p:spPr>
          <a:xfrm>
            <a:off x="720000" y="1449437"/>
            <a:ext cx="69197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Ứng dụng còn thiếu nhiều tính năng, khá khó để sử dụng rộng rãi.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Còn nhiều chỗ thiếu logic, chưa kịp khắc phục.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Vẫn còn nhiều chỗ dùng không được tiện dụng phù hợp với người dùng.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Giao diện còn đơn giản.</a:t>
            </a:r>
          </a:p>
        </p:txBody>
      </p:sp>
    </p:spTree>
    <p:extLst>
      <p:ext uri="{BB962C8B-B14F-4D97-AF65-F5344CB8AC3E}">
        <p14:creationId xmlns:p14="http://schemas.microsoft.com/office/powerpoint/2010/main" val="44337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ACE5-F3E3-FAB3-20F0-5F72074E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100"/>
            <a:ext cx="7704000" cy="572700"/>
          </a:xfrm>
        </p:spPr>
        <p:txBody>
          <a:bodyPr/>
          <a:lstStyle/>
          <a:p>
            <a:r>
              <a:rPr lang="vi-VN" dirty="0"/>
              <a:t>HƯỚNG PHÁT TRIỂN: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CCE76-B84A-409A-3251-2EB594B61A8D}"/>
              </a:ext>
            </a:extLst>
          </p:cNvPr>
          <p:cNvSpPr txBox="1"/>
          <p:nvPr/>
        </p:nvSpPr>
        <p:spPr>
          <a:xfrm>
            <a:off x="720000" y="1049387"/>
            <a:ext cx="6919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Xây dựng lại giao diện bắt mắt hơn phù hợp với người dùng hiện tại.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Lấy thông tin hơi để phát triển rộng rãi cho nhiều đối tượng khác hàng.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Bổ sung là nhiều phần dùng còn chưa tiện dụng.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Chỉnh sửa một số lỗi logic.</a:t>
            </a:r>
          </a:p>
          <a:p>
            <a:endParaRPr lang="vi-VN" sz="2000" dirty="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- Tối ưu code và cơ sở dữ liệu để có dễ dàng sửa chữa, nâng cấp.</a:t>
            </a:r>
          </a:p>
        </p:txBody>
      </p:sp>
    </p:spTree>
    <p:extLst>
      <p:ext uri="{BB962C8B-B14F-4D97-AF65-F5344CB8AC3E}">
        <p14:creationId xmlns:p14="http://schemas.microsoft.com/office/powerpoint/2010/main" val="259542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E56A-725C-059B-D292-84C32601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319" y="995955"/>
            <a:ext cx="1316064" cy="1048500"/>
          </a:xfrm>
        </p:spPr>
        <p:txBody>
          <a:bodyPr/>
          <a:lstStyle/>
          <a:p>
            <a:r>
              <a:rPr lang="vi-VN" sz="6000" dirty="0">
                <a:solidFill>
                  <a:schemeClr val="accent4"/>
                </a:solidFill>
              </a:rPr>
              <a:t>04</a:t>
            </a:r>
            <a:br>
              <a:rPr lang="vi-VN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EEFD4-99A3-7CC1-81F6-A1BBD0B9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66" y="1737002"/>
            <a:ext cx="5563171" cy="3168895"/>
          </a:xfrm>
          <a:prstGeom prst="rect">
            <a:avLst/>
          </a:prstGeom>
        </p:spPr>
      </p:pic>
      <p:sp>
        <p:nvSpPr>
          <p:cNvPr id="4" name="Google Shape;353;p32">
            <a:extLst>
              <a:ext uri="{FF2B5EF4-FFF2-40B4-BE49-F238E27FC236}">
                <a16:creationId xmlns:a16="http://schemas.microsoft.com/office/drawing/2014/main" id="{00210541-9074-E20C-9251-6DB3F00625D4}"/>
              </a:ext>
            </a:extLst>
          </p:cNvPr>
          <p:cNvSpPr txBox="1">
            <a:spLocks/>
          </p:cNvSpPr>
          <p:nvPr/>
        </p:nvSpPr>
        <p:spPr>
          <a:xfrm>
            <a:off x="145819" y="1591607"/>
            <a:ext cx="5380338" cy="119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vi-VN" sz="6000" dirty="0"/>
              <a:t>DEMO</a:t>
            </a:r>
            <a:endParaRPr lang="en-US" sz="6000" dirty="0"/>
          </a:p>
        </p:txBody>
      </p:sp>
      <p:sp>
        <p:nvSpPr>
          <p:cNvPr id="5" name="Google Shape;354;p32">
            <a:extLst>
              <a:ext uri="{FF2B5EF4-FFF2-40B4-BE49-F238E27FC236}">
                <a16:creationId xmlns:a16="http://schemas.microsoft.com/office/drawing/2014/main" id="{EA7AC0DF-2F1D-90E8-F46C-F8E41EC070F4}"/>
              </a:ext>
            </a:extLst>
          </p:cNvPr>
          <p:cNvSpPr txBox="1">
            <a:spLocks/>
          </p:cNvSpPr>
          <p:nvPr/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/>
              <a:t>03</a:t>
            </a:r>
            <a:endParaRPr lang="vi-VN" dirty="0"/>
          </a:p>
        </p:txBody>
      </p:sp>
      <p:sp>
        <p:nvSpPr>
          <p:cNvPr id="6" name="Google Shape;443;p35">
            <a:extLst>
              <a:ext uri="{FF2B5EF4-FFF2-40B4-BE49-F238E27FC236}">
                <a16:creationId xmlns:a16="http://schemas.microsoft.com/office/drawing/2014/main" id="{5703ABB2-C506-BA04-3404-8120FA2CD033}"/>
              </a:ext>
            </a:extLst>
          </p:cNvPr>
          <p:cNvSpPr txBox="1">
            <a:spLocks/>
          </p:cNvSpPr>
          <p:nvPr/>
        </p:nvSpPr>
        <p:spPr>
          <a:xfrm>
            <a:off x="1226714" y="2571750"/>
            <a:ext cx="4415626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vi-V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Google Shape;356;p32">
            <a:extLst>
              <a:ext uri="{FF2B5EF4-FFF2-40B4-BE49-F238E27FC236}">
                <a16:creationId xmlns:a16="http://schemas.microsoft.com/office/drawing/2014/main" id="{AA8ED7F4-DC93-D225-3DE5-11A35187C0CD}"/>
              </a:ext>
            </a:extLst>
          </p:cNvPr>
          <p:cNvCxnSpPr>
            <a:cxnSpLocks/>
          </p:cNvCxnSpPr>
          <p:nvPr/>
        </p:nvCxnSpPr>
        <p:spPr>
          <a:xfrm>
            <a:off x="145819" y="152020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866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>
            <a:spLocks noGrp="1"/>
          </p:cNvSpPr>
          <p:nvPr>
            <p:ph type="title"/>
          </p:nvPr>
        </p:nvSpPr>
        <p:spPr>
          <a:xfrm>
            <a:off x="4747564" y="2333161"/>
            <a:ext cx="3924900" cy="74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XIN MỜI CÁC BẠN ĐẶT CÂU HỎI_?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04E5A-5C1C-A888-8150-0B4005F0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1" y="1344307"/>
            <a:ext cx="3978379" cy="24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132100" y="1990016"/>
            <a:ext cx="5380338" cy="1192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Giới</a:t>
            </a:r>
            <a:r>
              <a:rPr lang="en-US" sz="6000" dirty="0"/>
              <a:t> </a:t>
            </a:r>
            <a:r>
              <a:rPr lang="en-US" sz="6000" dirty="0" err="1"/>
              <a:t>thiệu</a:t>
            </a:r>
            <a:r>
              <a:rPr lang="en-US" sz="6000" dirty="0"/>
              <a:t>_</a:t>
            </a:r>
            <a:endParaRPr sz="6000"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3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52;p47">
            <a:extLst>
              <a:ext uri="{FF2B5EF4-FFF2-40B4-BE49-F238E27FC236}">
                <a16:creationId xmlns:a16="http://schemas.microsoft.com/office/drawing/2014/main" id="{9796CFED-79AA-A230-6C91-30D10928E4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189" t="8915" r="9218" b="8915"/>
          <a:stretch/>
        </p:blipFill>
        <p:spPr>
          <a:xfrm flipH="1">
            <a:off x="5691822" y="654493"/>
            <a:ext cx="3795993" cy="39403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2;p47">
            <a:extLst>
              <a:ext uri="{FF2B5EF4-FFF2-40B4-BE49-F238E27FC236}">
                <a16:creationId xmlns:a16="http://schemas.microsoft.com/office/drawing/2014/main" id="{1183C1F1-8FC0-FD8A-468D-1CEC59A574AF}"/>
              </a:ext>
            </a:extLst>
          </p:cNvPr>
          <p:cNvSpPr txBox="1">
            <a:spLocks/>
          </p:cNvSpPr>
          <p:nvPr/>
        </p:nvSpPr>
        <p:spPr>
          <a:xfrm>
            <a:off x="815790" y="1591513"/>
            <a:ext cx="7234441" cy="196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>
              <a:buClr>
                <a:schemeClr val="dk1"/>
              </a:buClr>
              <a:buSzPts val="6000"/>
              <a:buFont typeface="Chivo"/>
              <a:buNone/>
              <a:defRPr sz="6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r>
              <a:rPr lang="en-US" sz="5000" dirty="0"/>
              <a:t>THANKS FOR WATCHING US!_</a:t>
            </a:r>
            <a:endParaRPr lang="vi-VN" sz="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9"/>
          <p:cNvSpPr txBox="1">
            <a:spLocks noGrp="1"/>
          </p:cNvSpPr>
          <p:nvPr>
            <p:ph type="title"/>
          </p:nvPr>
        </p:nvSpPr>
        <p:spPr>
          <a:xfrm>
            <a:off x="143395" y="324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/>
              <a:t>GIỚI THIỆU THÀNH VIÊN</a:t>
            </a:r>
            <a:br>
              <a:rPr lang="en" sz="3600" dirty="0"/>
            </a:br>
            <a:r>
              <a:rPr lang="en-US" sz="3600" dirty="0"/>
              <a:t>NHÓM 7</a:t>
            </a:r>
            <a:endParaRPr sz="3600" dirty="0"/>
          </a:p>
        </p:txBody>
      </p:sp>
      <p:sp>
        <p:nvSpPr>
          <p:cNvPr id="1166" name="Google Shape;1166;p49"/>
          <p:cNvSpPr txBox="1"/>
          <p:nvPr/>
        </p:nvSpPr>
        <p:spPr>
          <a:xfrm>
            <a:off x="231178" y="2836047"/>
            <a:ext cx="7373927" cy="3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Bùi Phương Đại –  </a:t>
            </a:r>
            <a:r>
              <a:rPr lang="vi-VN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22520180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Barlow"/>
              <a:cs typeface="Barlow"/>
              <a:sym typeface="Barlow"/>
            </a:endParaRPr>
          </a:p>
        </p:txBody>
      </p:sp>
      <p:pic>
        <p:nvPicPr>
          <p:cNvPr id="1167" name="Google Shape;1167;p49"/>
          <p:cNvPicPr preferRelativeResize="0"/>
          <p:nvPr/>
        </p:nvPicPr>
        <p:blipFill rotWithShape="1">
          <a:blip r:embed="rId3">
            <a:alphaModFix/>
          </a:blip>
          <a:srcRect l="11223" t="10612" r="11215" b="10604"/>
          <a:stretch/>
        </p:blipFill>
        <p:spPr>
          <a:xfrm>
            <a:off x="6662423" y="407665"/>
            <a:ext cx="2250399" cy="22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66;p49">
            <a:extLst>
              <a:ext uri="{FF2B5EF4-FFF2-40B4-BE49-F238E27FC236}">
                <a16:creationId xmlns:a16="http://schemas.microsoft.com/office/drawing/2014/main" id="{90BD3A47-2EA8-F850-E104-FA6B0C8ACB3C}"/>
              </a:ext>
            </a:extLst>
          </p:cNvPr>
          <p:cNvSpPr txBox="1"/>
          <p:nvPr/>
        </p:nvSpPr>
        <p:spPr>
          <a:xfrm>
            <a:off x="231178" y="1599898"/>
            <a:ext cx="6656926" cy="3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Lương</a:t>
            </a:r>
            <a: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 Cao </a:t>
            </a:r>
            <a:r>
              <a:rPr lang="en-US" sz="1800" dirty="0" err="1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Thắng</a:t>
            </a:r>
            <a: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 – </a:t>
            </a:r>
            <a:r>
              <a:rPr lang="vi-VN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22521328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1166;p49">
            <a:extLst>
              <a:ext uri="{FF2B5EF4-FFF2-40B4-BE49-F238E27FC236}">
                <a16:creationId xmlns:a16="http://schemas.microsoft.com/office/drawing/2014/main" id="{58D037E5-8766-333A-F16A-21D9C8FE5C3E}"/>
              </a:ext>
            </a:extLst>
          </p:cNvPr>
          <p:cNvSpPr txBox="1"/>
          <p:nvPr/>
        </p:nvSpPr>
        <p:spPr>
          <a:xfrm>
            <a:off x="231178" y="2415601"/>
            <a:ext cx="6424858" cy="3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Phạm Minh Tân –  </a:t>
            </a:r>
            <a:r>
              <a:rPr lang="vi-VN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22521310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1166;p49">
            <a:extLst>
              <a:ext uri="{FF2B5EF4-FFF2-40B4-BE49-F238E27FC236}">
                <a16:creationId xmlns:a16="http://schemas.microsoft.com/office/drawing/2014/main" id="{B4D1E2B6-D4FB-CA94-351E-6ACEEDCA6DC7}"/>
              </a:ext>
            </a:extLst>
          </p:cNvPr>
          <p:cNvSpPr txBox="1"/>
          <p:nvPr/>
        </p:nvSpPr>
        <p:spPr>
          <a:xfrm>
            <a:off x="231178" y="2025051"/>
            <a:ext cx="5805159" cy="3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Phạm Xuân Tuấn Anh – </a:t>
            </a:r>
            <a:r>
              <a:rPr lang="vi-VN" sz="1800" dirty="0">
                <a:solidFill>
                  <a:schemeClr val="dk1"/>
                </a:solidFill>
                <a:latin typeface="Consolas" panose="020B0609020204030204" pitchFamily="49" charset="0"/>
                <a:ea typeface="Barlow"/>
                <a:cs typeface="Barlow"/>
                <a:sym typeface="Barlow"/>
              </a:rPr>
              <a:t>22520071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83395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5EC6-83C3-F977-331C-FCF7EA10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Lý do chọn đề tài?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3A01E-EA61-EA2D-B162-C3A07C2BAAE3}"/>
              </a:ext>
            </a:extLst>
          </p:cNvPr>
          <p:cNvSpPr txBox="1"/>
          <p:nvPr/>
        </p:nvSpPr>
        <p:spPr>
          <a:xfrm>
            <a:off x="720001" y="1330036"/>
            <a:ext cx="73754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</a:rPr>
              <a:t>Thời đại công nghệ phát triển, dẫn tới sự đe dọa an ninh mạng ngày càng lớn nhằm bảo vệ quyền riêng tư và bảo mật thông tin.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</a:rPr>
              <a:t>Tính thực tiễn, đáp ứng nhu cầu cho người dùng hiện tại, đóng góp vào việc nâng cao nhận thức bảo mật thông tin trong cộng đồng.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</a:rPr>
              <a:t>Giúp khám phá được công nghệ mã hóa hiện đại, thu tập thêm nhiều kinh nghiệm sau khi phát triển đề tài.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1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F4EF-8426-871A-9B28-B2076D2E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Công nghệ sử dụng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8A393-D8B0-DD60-E448-172330DAF6E0}"/>
              </a:ext>
            </a:extLst>
          </p:cNvPr>
          <p:cNvSpPr txBox="1"/>
          <p:nvPr/>
        </p:nvSpPr>
        <p:spPr>
          <a:xfrm>
            <a:off x="829056" y="1414272"/>
            <a:ext cx="78028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/>
                </a:solidFill>
              </a:rPr>
              <a:t>Ngôn ngữ lập trình C#: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</a:rPr>
              <a:t>Ngôn ngữ lập trình hiện đại , hướng đối tượng, được phát triển dựa trên nền tảng hai ngôn ngữ mạnh mẽ như C++ và khả năng tùy biến như Java, dễ học và sử dụng.</a:t>
            </a:r>
          </a:p>
          <a:p>
            <a:r>
              <a:rPr lang="vi-VN" dirty="0">
                <a:solidFill>
                  <a:schemeClr val="tx1"/>
                </a:solidFill>
              </a:rPr>
              <a:t>Cơ sở dữ liệu: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</a:rPr>
              <a:t>Do google cung cấp hỗ trợ nhiều chức năng trên nhiều nền tảng, khả năng triển khai và mở rộng dễ dàng, linh hoạt.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8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132100" y="1990016"/>
            <a:ext cx="5380338" cy="1192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Thực</a:t>
            </a:r>
            <a:r>
              <a:rPr lang="en-US" sz="6000" dirty="0"/>
              <a:t> </a:t>
            </a:r>
            <a:r>
              <a:rPr lang="en-US" sz="6000" dirty="0" err="1"/>
              <a:t>trạng</a:t>
            </a:r>
            <a:r>
              <a:rPr lang="en-US" sz="6000" dirty="0"/>
              <a:t> </a:t>
            </a:r>
            <a:r>
              <a:rPr lang="en" sz="6000" dirty="0"/>
              <a:t>_</a:t>
            </a:r>
            <a:endParaRPr sz="6000"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02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27360" r="27360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760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>
            <a:spLocks noGrp="1"/>
          </p:cNvSpPr>
          <p:nvPr>
            <p:ph type="subTitle" idx="1"/>
          </p:nvPr>
        </p:nvSpPr>
        <p:spPr>
          <a:xfrm>
            <a:off x="3752698" y="4192397"/>
            <a:ext cx="4319702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2023</a:t>
            </a:r>
            <a:endParaRPr dirty="0"/>
          </a:p>
        </p:txBody>
      </p:sp>
      <p:sp>
        <p:nvSpPr>
          <p:cNvPr id="515" name="Google Shape;515;p37"/>
          <p:cNvSpPr txBox="1">
            <a:spLocks noGrp="1"/>
          </p:cNvSpPr>
          <p:nvPr>
            <p:ph type="title"/>
          </p:nvPr>
        </p:nvSpPr>
        <p:spPr>
          <a:xfrm>
            <a:off x="4579800" y="3423500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13.900 vụ</a:t>
            </a:r>
            <a:endParaRPr dirty="0"/>
          </a:p>
        </p:txBody>
      </p:sp>
      <p:sp>
        <p:nvSpPr>
          <p:cNvPr id="516" name="Google Shape;516;p37"/>
          <p:cNvSpPr txBox="1">
            <a:spLocks noGrp="1"/>
          </p:cNvSpPr>
          <p:nvPr>
            <p:ph type="title" idx="2"/>
          </p:nvPr>
        </p:nvSpPr>
        <p:spPr>
          <a:xfrm>
            <a:off x="4213600" y="539489"/>
            <a:ext cx="3858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8.000 tỷ USD</a:t>
            </a:r>
            <a:endParaRPr lang="en" dirty="0"/>
          </a:p>
        </p:txBody>
      </p:sp>
      <p:sp>
        <p:nvSpPr>
          <p:cNvPr id="517" name="Google Shape;517;p37"/>
          <p:cNvSpPr txBox="1">
            <a:spLocks noGrp="1"/>
          </p:cNvSpPr>
          <p:nvPr>
            <p:ph type="subTitle" idx="3"/>
          </p:nvPr>
        </p:nvSpPr>
        <p:spPr>
          <a:xfrm>
            <a:off x="4140403" y="1308401"/>
            <a:ext cx="3931997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</a:t>
            </a:r>
            <a:r>
              <a:rPr lang="en" dirty="0"/>
              <a:t>hiệt hại gây ra bởi tấn công mạng 2023</a:t>
            </a:r>
            <a:endParaRPr dirty="0"/>
          </a:p>
        </p:txBody>
      </p:sp>
      <p:sp>
        <p:nvSpPr>
          <p:cNvPr id="518" name="Google Shape;518;p37"/>
          <p:cNvSpPr txBox="1">
            <a:spLocks noGrp="1"/>
          </p:cNvSpPr>
          <p:nvPr>
            <p:ph type="title" idx="4"/>
          </p:nvPr>
        </p:nvSpPr>
        <p:spPr>
          <a:xfrm>
            <a:off x="4213600" y="2008648"/>
            <a:ext cx="431970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4.45 </a:t>
            </a:r>
            <a:r>
              <a:rPr lang="en-US" dirty="0" err="1"/>
              <a:t>triệu</a:t>
            </a:r>
            <a:r>
              <a:rPr lang="en-US" dirty="0"/>
              <a:t> USD</a:t>
            </a:r>
            <a:endParaRPr lang="en" dirty="0"/>
          </a:p>
        </p:txBody>
      </p:sp>
      <p:sp>
        <p:nvSpPr>
          <p:cNvPr id="519" name="Google Shape;519;p37"/>
          <p:cNvSpPr txBox="1">
            <a:spLocks noGrp="1"/>
          </p:cNvSpPr>
          <p:nvPr>
            <p:ph type="subTitle" idx="5"/>
          </p:nvPr>
        </p:nvSpPr>
        <p:spPr>
          <a:xfrm>
            <a:off x="4579800" y="2750399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Thiệt hại gây ra do mất an toàn dữ liệu</a:t>
            </a:r>
            <a:endParaRPr dirty="0"/>
          </a:p>
        </p:txBody>
      </p:sp>
      <p:cxnSp>
        <p:nvCxnSpPr>
          <p:cNvPr id="520" name="Google Shape;520;p37"/>
          <p:cNvCxnSpPr>
            <a:cxnSpLocks/>
            <a:stCxn id="514" idx="3"/>
          </p:cNvCxnSpPr>
          <p:nvPr/>
        </p:nvCxnSpPr>
        <p:spPr>
          <a:xfrm>
            <a:off x="8072400" y="4398197"/>
            <a:ext cx="130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7"/>
          <p:cNvCxnSpPr>
            <a:stCxn id="519" idx="3"/>
          </p:cNvCxnSpPr>
          <p:nvPr/>
        </p:nvCxnSpPr>
        <p:spPr>
          <a:xfrm>
            <a:off x="8072400" y="2956199"/>
            <a:ext cx="130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7"/>
          <p:cNvCxnSpPr>
            <a:cxnSpLocks/>
          </p:cNvCxnSpPr>
          <p:nvPr/>
        </p:nvCxnSpPr>
        <p:spPr>
          <a:xfrm>
            <a:off x="8034600" y="1514201"/>
            <a:ext cx="133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3D59CB1-20F0-CEB8-5649-7A49922F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7" y="1634501"/>
            <a:ext cx="3961741" cy="2557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56E1CD-319E-66A6-9969-8B2D78AEF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AFB97-6220-1E6B-27F3-0BD940A8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29" y="870161"/>
            <a:ext cx="7216941" cy="37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1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Project by Slidesgo">
  <a:themeElements>
    <a:clrScheme name="Simple Light">
      <a:dk1>
        <a:srgbClr val="FFFFFF"/>
      </a:dk1>
      <a:lt1>
        <a:srgbClr val="56E8E8"/>
      </a:lt1>
      <a:dk2>
        <a:srgbClr val="040D0B"/>
      </a:dk2>
      <a:lt2>
        <a:srgbClr val="10342A"/>
      </a:lt2>
      <a:accent1>
        <a:srgbClr val="225769"/>
      </a:accent1>
      <a:accent2>
        <a:srgbClr val="2D6E70"/>
      </a:accent2>
      <a:accent3>
        <a:srgbClr val="3D9E95"/>
      </a:accent3>
      <a:accent4>
        <a:srgbClr val="1BC7C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742</Words>
  <Application>Microsoft Office PowerPoint</Application>
  <PresentationFormat>On-screen Show (16:9)</PresentationFormat>
  <Paragraphs>106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Wingdings</vt:lpstr>
      <vt:lpstr>Chivo</vt:lpstr>
      <vt:lpstr>Consolas</vt:lpstr>
      <vt:lpstr>Barlow</vt:lpstr>
      <vt:lpstr>Anaheim</vt:lpstr>
      <vt:lpstr>Chivo SemiBold</vt:lpstr>
      <vt:lpstr>Nunito Light</vt:lpstr>
      <vt:lpstr>AI Tech Project by Slidesgo</vt:lpstr>
      <vt:lpstr>End-2-End Encryption Chat App X-Plore</vt:lpstr>
      <vt:lpstr>NỘI DUNG</vt:lpstr>
      <vt:lpstr>Giới thiệu_</vt:lpstr>
      <vt:lpstr>GIỚI THIỆU THÀNH VIÊN NHÓM 7</vt:lpstr>
      <vt:lpstr>Lý do chọn đề tài?</vt:lpstr>
      <vt:lpstr>Công nghệ sử dụng</vt:lpstr>
      <vt:lpstr>Thực trạng _</vt:lpstr>
      <vt:lpstr>13.900 vụ</vt:lpstr>
      <vt:lpstr>PowerPoint Presentation</vt:lpstr>
      <vt:lpstr>PowerPoint Presentation</vt:lpstr>
      <vt:lpstr>X-PLORE</vt:lpstr>
      <vt:lpstr>PROJECT TIMELINE_</vt:lpstr>
      <vt:lpstr>X-PLORE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Giao diện trò chuyện nhóm_(Member) </vt:lpstr>
      <vt:lpstr>PowerPoint Presentation</vt:lpstr>
      <vt:lpstr>PowerPoint Presentation</vt:lpstr>
      <vt:lpstr>Cơ sở dữ liệu_(firebase)</vt:lpstr>
      <vt:lpstr>Các tính năng hỗ trợ_</vt:lpstr>
      <vt:lpstr>Các tính năng hỗ trợ_</vt:lpstr>
      <vt:lpstr>KẾT QUẢ:</vt:lpstr>
      <vt:lpstr>HẠN CHẾ VÀ KHÓ KHĂN:</vt:lpstr>
      <vt:lpstr>HƯỚNG PHÁT TRIỂN:</vt:lpstr>
      <vt:lpstr>04 </vt:lpstr>
      <vt:lpstr>XIN MỜI CÁC BẠN ĐẶT CÂU HỎI_?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End2End Chat App  X-Plore</dc:title>
  <dc:creator>tuấn anh phạm</dc:creator>
  <cp:lastModifiedBy>Thang Cao</cp:lastModifiedBy>
  <cp:revision>12</cp:revision>
  <dcterms:modified xsi:type="dcterms:W3CDTF">2024-06-13T18:29:44Z</dcterms:modified>
</cp:coreProperties>
</file>